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5"/>
  </p:notesMasterIdLst>
  <p:sldIdLst>
    <p:sldId id="257" r:id="rId4"/>
    <p:sldId id="270" r:id="rId5"/>
    <p:sldId id="269" r:id="rId6"/>
    <p:sldId id="272" r:id="rId7"/>
    <p:sldId id="271" r:id="rId8"/>
    <p:sldId id="274" r:id="rId9"/>
    <p:sldId id="273" r:id="rId10"/>
    <p:sldId id="276" r:id="rId11"/>
    <p:sldId id="275" r:id="rId12"/>
    <p:sldId id="278" r:id="rId13"/>
    <p:sldId id="277" r:id="rId14"/>
    <p:sldId id="280" r:id="rId15"/>
    <p:sldId id="279" r:id="rId16"/>
    <p:sldId id="282" r:id="rId17"/>
    <p:sldId id="281" r:id="rId18"/>
    <p:sldId id="284" r:id="rId19"/>
    <p:sldId id="283" r:id="rId20"/>
    <p:sldId id="286" r:id="rId21"/>
    <p:sldId id="285" r:id="rId22"/>
    <p:sldId id="328" r:id="rId23"/>
    <p:sldId id="327" r:id="rId24"/>
    <p:sldId id="288" r:id="rId25"/>
    <p:sldId id="287" r:id="rId26"/>
    <p:sldId id="292" r:id="rId27"/>
    <p:sldId id="289" r:id="rId28"/>
    <p:sldId id="294" r:id="rId29"/>
    <p:sldId id="293" r:id="rId30"/>
    <p:sldId id="297" r:id="rId31"/>
    <p:sldId id="296" r:id="rId32"/>
    <p:sldId id="298" r:id="rId33"/>
    <p:sldId id="295" r:id="rId34"/>
    <p:sldId id="300" r:id="rId35"/>
    <p:sldId id="299" r:id="rId36"/>
    <p:sldId id="302" r:id="rId37"/>
    <p:sldId id="301" r:id="rId38"/>
    <p:sldId id="304" r:id="rId39"/>
    <p:sldId id="303" r:id="rId40"/>
    <p:sldId id="330" r:id="rId41"/>
    <p:sldId id="329" r:id="rId42"/>
    <p:sldId id="306" r:id="rId43"/>
    <p:sldId id="305" r:id="rId44"/>
    <p:sldId id="308" r:id="rId45"/>
    <p:sldId id="307" r:id="rId46"/>
    <p:sldId id="310" r:id="rId47"/>
    <p:sldId id="309" r:id="rId48"/>
    <p:sldId id="312" r:id="rId49"/>
    <p:sldId id="311" r:id="rId50"/>
    <p:sldId id="314" r:id="rId51"/>
    <p:sldId id="313" r:id="rId52"/>
    <p:sldId id="318" r:id="rId53"/>
    <p:sldId id="315" r:id="rId54"/>
    <p:sldId id="317" r:id="rId55"/>
    <p:sldId id="316" r:id="rId56"/>
    <p:sldId id="320" r:id="rId57"/>
    <p:sldId id="319" r:id="rId58"/>
    <p:sldId id="322" r:id="rId59"/>
    <p:sldId id="321" r:id="rId60"/>
    <p:sldId id="324" r:id="rId61"/>
    <p:sldId id="323" r:id="rId62"/>
    <p:sldId id="326" r:id="rId63"/>
    <p:sldId id="325"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0" d="100"/>
          <a:sy n="50" d="100"/>
        </p:scale>
        <p:origin x="-859" y="-77"/>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85136-8186-4E89-A49D-D81147AD66E4}" type="datetimeFigureOut">
              <a:rPr lang="en-US" smtClean="0"/>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03405-6E2E-4CB0-940B-CF25B0DD0086}" type="slidenum">
              <a:rPr lang="en-US" smtClean="0"/>
              <a:t>‹#›</a:t>
            </a:fld>
            <a:endParaRPr lang="en-US"/>
          </a:p>
        </p:txBody>
      </p:sp>
    </p:spTree>
    <p:extLst>
      <p:ext uri="{BB962C8B-B14F-4D97-AF65-F5344CB8AC3E}">
        <p14:creationId xmlns:p14="http://schemas.microsoft.com/office/powerpoint/2010/main" val="299131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6/21/2017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4000" r="-2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05000"/>
            <a:ext cx="8763000" cy="1523495"/>
          </a:xfrm>
        </p:spPr>
        <p:txBody>
          <a:bodyPr/>
          <a:lstStyle/>
          <a:p>
            <a:r>
              <a:rPr lang="en-US" sz="6000" b="1" dirty="0" err="1" smtClean="0"/>
              <a:t>Kapitel</a:t>
            </a:r>
            <a:r>
              <a:rPr lang="en-US" sz="6000" b="1" dirty="0" smtClean="0"/>
              <a:t> 2-Stufe 3 </a:t>
            </a:r>
            <a:r>
              <a:rPr lang="en-US" sz="6000" b="1" dirty="0" err="1" smtClean="0"/>
              <a:t>Wortschatz</a:t>
            </a:r>
            <a:r>
              <a:rPr lang="en-US" sz="6000" b="1" dirty="0" smtClean="0"/>
              <a:t/>
            </a:r>
            <a:br>
              <a:rPr lang="en-US" sz="6000" b="1" dirty="0" smtClean="0"/>
            </a:br>
            <a:r>
              <a:rPr lang="en-US" sz="6000" b="1" dirty="0" smtClean="0"/>
              <a:t>Mixed-English</a:t>
            </a:r>
            <a:endParaRPr lang="en-US" sz="6000" b="1" dirty="0"/>
          </a:p>
        </p:txBody>
      </p:sp>
      <p:sp>
        <p:nvSpPr>
          <p:cNvPr id="3" name="Subtitle 2"/>
          <p:cNvSpPr>
            <a:spLocks noGrp="1"/>
          </p:cNvSpPr>
          <p:nvPr>
            <p:ph type="subTitle" idx="1"/>
          </p:nvPr>
        </p:nvSpPr>
        <p:spPr>
          <a:xfrm>
            <a:off x="609600" y="3505200"/>
            <a:ext cx="7681913" cy="1752600"/>
          </a:xfrm>
        </p:spPr>
        <p:txBody>
          <a:bodyPr>
            <a:normAutofit/>
          </a:bodyPr>
          <a:lstStyle/>
          <a:p>
            <a:r>
              <a:rPr lang="en-US" b="1" dirty="0" smtClean="0"/>
              <a:t>Saying when you do various activities</a:t>
            </a:r>
          </a:p>
          <a:p>
            <a:r>
              <a:rPr lang="en-US" b="1" dirty="0" smtClean="0"/>
              <a:t>Asking for an opinion and expressing yours</a:t>
            </a:r>
          </a:p>
          <a:p>
            <a:r>
              <a:rPr lang="en-US" b="1" dirty="0" smtClean="0"/>
              <a:t>Agreeing and disagreeing</a:t>
            </a:r>
            <a:endParaRPr lang="en-US"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solidFill>
                  <a:schemeClr val="tx1"/>
                </a:solidFill>
              </a:rPr>
              <a:t>in the spring</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7461429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err="1">
                <a:latin typeface="+mn-lt"/>
              </a:rPr>
              <a:t>i</a:t>
            </a:r>
            <a:r>
              <a:rPr lang="en-US" sz="13800" b="1" dirty="0" err="1" smtClean="0">
                <a:latin typeface="+mn-lt"/>
              </a:rPr>
              <a:t>m</a:t>
            </a:r>
            <a:r>
              <a:rPr lang="en-US" sz="13800" b="1" dirty="0" smtClean="0">
                <a:latin typeface="+mn-lt"/>
              </a:rPr>
              <a:t> </a:t>
            </a:r>
            <a:r>
              <a:rPr lang="en-US" sz="13800" b="1" dirty="0" err="1" smtClean="0">
                <a:latin typeface="+mn-lt"/>
              </a:rPr>
              <a:t>Frühling</a:t>
            </a:r>
            <a:endParaRPr lang="en-US" sz="138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57466593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smtClean="0">
                <a:solidFill>
                  <a:schemeClr val="tx1"/>
                </a:solidFill>
              </a:rPr>
              <a:t>in the fall</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9243232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a:latin typeface="+mn-lt"/>
              </a:rPr>
              <a:t>i</a:t>
            </a:r>
            <a:r>
              <a:rPr lang="en-US" sz="16600" b="1" dirty="0" err="1" smtClean="0">
                <a:latin typeface="+mn-lt"/>
              </a:rPr>
              <a:t>m</a:t>
            </a:r>
            <a:r>
              <a:rPr lang="en-US" sz="16600" b="1" dirty="0" smtClean="0">
                <a:latin typeface="+mn-lt"/>
              </a:rPr>
              <a:t> </a:t>
            </a:r>
            <a:r>
              <a:rPr lang="en-US" sz="16600" b="1" dirty="0" err="1" smtClean="0">
                <a:latin typeface="+mn-lt"/>
              </a:rPr>
              <a:t>Herbst</a:t>
            </a:r>
            <a:endParaRPr lang="en-US" sz="166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7347286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solidFill>
                  <a:schemeClr val="tx1"/>
                </a:solidFill>
              </a:rPr>
              <a:t>When?</a:t>
            </a:r>
            <a:endParaRPr lang="en-US" sz="199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66780023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smtClean="0">
                <a:latin typeface="+mn-lt"/>
              </a:rPr>
              <a:t>Wann</a:t>
            </a:r>
            <a:r>
              <a:rPr lang="en-US" sz="16600" b="1" dirty="0" smtClean="0">
                <a:latin typeface="+mn-lt"/>
              </a:rPr>
              <a:t>?</a:t>
            </a:r>
            <a:endParaRPr lang="en-US" sz="166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08902782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b="1" dirty="0">
                <a:solidFill>
                  <a:schemeClr val="tx1"/>
                </a:solidFill>
              </a:rPr>
              <a:t>i</a:t>
            </a:r>
            <a:r>
              <a:rPr lang="en-US" sz="13800" b="1" dirty="0" smtClean="0">
                <a:solidFill>
                  <a:schemeClr val="tx1"/>
                </a:solidFill>
              </a:rPr>
              <a:t>n the afternoon</a:t>
            </a:r>
            <a:endParaRPr lang="en-US" sz="138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5131740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b="1" dirty="0">
                <a:latin typeface="+mn-lt"/>
              </a:rPr>
              <a:t>a</a:t>
            </a:r>
            <a:r>
              <a:rPr lang="en-US" sz="13800" b="1" dirty="0" smtClean="0">
                <a:latin typeface="+mn-lt"/>
              </a:rPr>
              <a:t>m </a:t>
            </a:r>
            <a:r>
              <a:rPr lang="en-US" sz="13800" b="1" dirty="0" err="1" smtClean="0">
                <a:latin typeface="+mn-lt"/>
              </a:rPr>
              <a:t>Nachmittag</a:t>
            </a:r>
            <a:endParaRPr lang="en-US" sz="13800" b="1" dirty="0">
              <a:latin typeface="+mn-lt"/>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10131159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on the weekend</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83490153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a:latin typeface="+mn-lt"/>
              </a:rPr>
              <a:t>a</a:t>
            </a:r>
            <a:r>
              <a:rPr lang="en-US" sz="11500" b="1" dirty="0" smtClean="0">
                <a:latin typeface="+mn-lt"/>
              </a:rPr>
              <a:t>m </a:t>
            </a:r>
            <a:r>
              <a:rPr lang="en-US" sz="11500" b="1" dirty="0" err="1" smtClean="0">
                <a:latin typeface="+mn-lt"/>
              </a:rPr>
              <a:t>Wochenende</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02801575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78231"/>
          </a:xfrm>
        </p:spPr>
        <p:txBody>
          <a:bodyPr/>
          <a:lstStyle/>
          <a:p>
            <a:r>
              <a:rPr lang="en-US" sz="11500" b="1" dirty="0" smtClean="0">
                <a:solidFill>
                  <a:schemeClr val="tx1"/>
                </a:solidFill>
              </a:rPr>
              <a:t>What do you think of </a:t>
            </a:r>
            <a:r>
              <a:rPr lang="en-US" sz="11500" b="1" smtClean="0">
                <a:solidFill>
                  <a:schemeClr val="tx1"/>
                </a:solidFill>
              </a:rPr>
              <a:t>(tennis)?</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53164268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latin typeface="+mn-lt"/>
              </a:rPr>
              <a:t>Darn it!</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05226112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20274"/>
          </a:xfrm>
        </p:spPr>
        <p:txBody>
          <a:bodyPr/>
          <a:lstStyle/>
          <a:p>
            <a:r>
              <a:rPr lang="en-US" sz="23900" b="1" dirty="0" smtClean="0">
                <a:solidFill>
                  <a:schemeClr val="tx1"/>
                </a:solidFill>
              </a:rPr>
              <a:t>So </a:t>
            </a:r>
            <a:r>
              <a:rPr lang="en-US" sz="23900" b="1" dirty="0" err="1" smtClean="0">
                <a:solidFill>
                  <a:schemeClr val="tx1"/>
                </a:solidFill>
              </a:rPr>
              <a:t>ein</a:t>
            </a:r>
            <a:r>
              <a:rPr lang="en-US" sz="23900" b="1" dirty="0" smtClean="0">
                <a:solidFill>
                  <a:schemeClr val="tx1"/>
                </a:solidFill>
              </a:rPr>
              <a:t> Mist!</a:t>
            </a:r>
            <a:endParaRPr lang="en-US" sz="239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37605932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a:solidFill>
                  <a:schemeClr val="tx1"/>
                </a:solidFill>
              </a:rPr>
              <a:t>i</a:t>
            </a:r>
            <a:r>
              <a:rPr lang="en-US" sz="16600" b="1" dirty="0" smtClean="0">
                <a:solidFill>
                  <a:schemeClr val="tx1"/>
                </a:solidFill>
              </a:rPr>
              <a:t>n the summer</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30417714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err="1" smtClean="0">
                <a:latin typeface="+mn-lt"/>
              </a:rPr>
              <a:t>im</a:t>
            </a:r>
            <a:r>
              <a:rPr lang="en-US" sz="16600" b="1" dirty="0" smtClean="0">
                <a:latin typeface="+mn-lt"/>
              </a:rPr>
              <a:t> Sommer</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64607262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a:solidFill>
                  <a:schemeClr val="tx1"/>
                </a:solidFill>
              </a:rPr>
              <a:t>i</a:t>
            </a:r>
            <a:r>
              <a:rPr lang="en-US" sz="16600" b="1" dirty="0" smtClean="0">
                <a:solidFill>
                  <a:schemeClr val="tx1"/>
                </a:solidFill>
              </a:rPr>
              <a:t>n </a:t>
            </a:r>
            <a:r>
              <a:rPr lang="en-US" sz="16600" b="1" smtClean="0">
                <a:solidFill>
                  <a:schemeClr val="tx1"/>
                </a:solidFill>
              </a:rPr>
              <a:t>the winter</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15194355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err="1" smtClean="0">
                <a:latin typeface="+mn-lt"/>
              </a:rPr>
              <a:t>im</a:t>
            </a:r>
            <a:r>
              <a:rPr lang="en-US" sz="16600" b="1" dirty="0" smtClean="0">
                <a:latin typeface="+mn-lt"/>
              </a:rPr>
              <a:t> Winter</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03895076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a:solidFill>
                  <a:schemeClr val="tx1"/>
                </a:solidFill>
              </a:rPr>
              <a:t>s</a:t>
            </a:r>
            <a:r>
              <a:rPr lang="en-US" sz="16600" b="1" dirty="0" smtClean="0">
                <a:solidFill>
                  <a:schemeClr val="tx1"/>
                </a:solidFill>
              </a:rPr>
              <a:t>uper!</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21328374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latin typeface="+mn-lt"/>
              </a:rPr>
              <a:t>Spitze</a:t>
            </a:r>
            <a:r>
              <a:rPr lang="en-US" sz="19900" b="1" dirty="0" smtClean="0">
                <a:latin typeface="+mn-lt"/>
              </a:rPr>
              <a:t>!</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45596642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great!  terrific!</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93686732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latin typeface="+mn-lt"/>
              </a:rPr>
              <a:t>Klasse</a:t>
            </a:r>
            <a:r>
              <a:rPr lang="en-US" sz="19900" b="1" dirty="0" smtClean="0">
                <a:latin typeface="+mn-lt"/>
              </a:rPr>
              <a:t>!</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50372325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err="1" smtClean="0"/>
              <a:t>Wie</a:t>
            </a:r>
            <a:r>
              <a:rPr lang="en-US" sz="11500" b="1" dirty="0" smtClean="0"/>
              <a:t> </a:t>
            </a:r>
            <a:r>
              <a:rPr lang="en-US" sz="11500" b="1" dirty="0" err="1" smtClean="0"/>
              <a:t>findest</a:t>
            </a:r>
            <a:r>
              <a:rPr lang="en-US" sz="11500" b="1" dirty="0" smtClean="0"/>
              <a:t> du (Tennis)?</a:t>
            </a:r>
            <a:endParaRPr lang="en-US" sz="11500" b="1"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22246604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great!  </a:t>
            </a:r>
            <a:r>
              <a:rPr lang="en-US" sz="16600" b="1" smtClean="0">
                <a:solidFill>
                  <a:schemeClr val="tx1"/>
                </a:solidFill>
              </a:rPr>
              <a:t>terrific</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6652971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latin typeface="+mn-lt"/>
              </a:rPr>
              <a:t>prima!</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76763865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great!  </a:t>
            </a:r>
            <a:r>
              <a:rPr lang="en-US" sz="16600" b="1" smtClean="0">
                <a:solidFill>
                  <a:schemeClr val="tx1"/>
                </a:solidFill>
              </a:rPr>
              <a:t>terrific</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00310982"/>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latin typeface="+mn-lt"/>
              </a:rPr>
              <a:t>toll!</a:t>
            </a:r>
            <a:endParaRPr lang="en-US" sz="19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77814645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smtClean="0">
                <a:solidFill>
                  <a:schemeClr val="tx1"/>
                </a:solidFill>
              </a:rPr>
              <a:t>boring</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97148658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err="1" smtClean="0">
                <a:latin typeface="+mn-lt"/>
              </a:rPr>
              <a:t>langweilig</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4277357017"/>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(Dancing) is fun.</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6443276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733877"/>
          </a:xfrm>
        </p:spPr>
        <p:txBody>
          <a:bodyPr/>
          <a:lstStyle/>
          <a:p>
            <a:r>
              <a:rPr lang="en-US" sz="13800" b="1" dirty="0" smtClean="0">
                <a:latin typeface="+mn-lt"/>
              </a:rPr>
              <a:t>(</a:t>
            </a:r>
            <a:r>
              <a:rPr lang="en-US" sz="13800" b="1" dirty="0" err="1" smtClean="0">
                <a:latin typeface="+mn-lt"/>
              </a:rPr>
              <a:t>Tanzen</a:t>
            </a:r>
            <a:r>
              <a:rPr lang="en-US" sz="13800" b="1" dirty="0" smtClean="0">
                <a:latin typeface="+mn-lt"/>
              </a:rPr>
              <a:t>) </a:t>
            </a:r>
            <a:r>
              <a:rPr lang="en-US" sz="13800" b="1" dirty="0" err="1" smtClean="0">
                <a:latin typeface="+mn-lt"/>
              </a:rPr>
              <a:t>macht</a:t>
            </a:r>
            <a:r>
              <a:rPr lang="en-US" sz="13800" b="1" dirty="0" smtClean="0">
                <a:latin typeface="+mn-lt"/>
              </a:rPr>
              <a:t> Spa</a:t>
            </a:r>
            <a:r>
              <a:rPr lang="el-GR" sz="13800" b="1" dirty="0" smtClean="0">
                <a:latin typeface="+mn-lt"/>
                <a:ea typeface="MS Gothic"/>
              </a:rPr>
              <a:t>β</a:t>
            </a:r>
            <a:r>
              <a:rPr lang="en-US" sz="13800" b="1" dirty="0" smtClean="0">
                <a:latin typeface="+mn-lt"/>
                <a:ea typeface="MS Gothic"/>
              </a:rPr>
              <a:t>.</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320810856"/>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733877"/>
          </a:xfrm>
        </p:spPr>
        <p:txBody>
          <a:bodyPr/>
          <a:lstStyle/>
          <a:p>
            <a:r>
              <a:rPr lang="en-US" sz="13800" b="1" dirty="0" smtClean="0">
                <a:latin typeface="+mn-lt"/>
              </a:rPr>
              <a:t>I surf the ‘Net for Sports.</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6451941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97273"/>
          </a:xfrm>
        </p:spPr>
        <p:txBody>
          <a:bodyPr/>
          <a:lstStyle/>
          <a:p>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surfe</a:t>
            </a:r>
            <a:r>
              <a:rPr lang="en-US" sz="16600" b="1" dirty="0" smtClean="0">
                <a:solidFill>
                  <a:schemeClr val="tx1"/>
                </a:solidFill>
              </a:rPr>
              <a:t> Sport </a:t>
            </a:r>
            <a:r>
              <a:rPr lang="en-US" sz="16600" b="1" dirty="0" err="1" smtClean="0">
                <a:solidFill>
                  <a:schemeClr val="tx1"/>
                </a:solidFill>
              </a:rPr>
              <a:t>im</a:t>
            </a:r>
            <a:r>
              <a:rPr lang="en-US" sz="16600" b="1" dirty="0" smtClean="0">
                <a:solidFill>
                  <a:schemeClr val="tx1"/>
                </a:solidFill>
              </a:rPr>
              <a:t> Internet.</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38656853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smtClean="0">
                <a:solidFill>
                  <a:schemeClr val="tx1"/>
                </a:solidFill>
              </a:rPr>
              <a:t>to do homework</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80876611"/>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97273"/>
          </a:xfrm>
        </p:spPr>
        <p:txBody>
          <a:bodyPr/>
          <a:lstStyle/>
          <a:p>
            <a:r>
              <a:rPr lang="en-US" sz="16600" b="1" dirty="0" smtClean="0">
                <a:solidFill>
                  <a:schemeClr val="tx1"/>
                </a:solidFill>
              </a:rPr>
              <a:t>I think (Tennis) is . . .</a:t>
            </a:r>
            <a:endParaRPr lang="en-US" sz="166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5588675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b="1" dirty="0" err="1" smtClean="0">
                <a:latin typeface="+mn-lt"/>
              </a:rPr>
              <a:t>Ich</a:t>
            </a:r>
            <a:r>
              <a:rPr lang="en-US" sz="13800" b="1" dirty="0" smtClean="0">
                <a:latin typeface="+mn-lt"/>
              </a:rPr>
              <a:t> </a:t>
            </a:r>
            <a:r>
              <a:rPr lang="en-US" sz="13800" b="1" dirty="0" err="1" smtClean="0">
                <a:latin typeface="+mn-lt"/>
              </a:rPr>
              <a:t>finde</a:t>
            </a:r>
            <a:r>
              <a:rPr lang="en-US" sz="13800" b="1" dirty="0" smtClean="0">
                <a:latin typeface="+mn-lt"/>
              </a:rPr>
              <a:t> (Tennis) . . .</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530243188"/>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b="1" dirty="0">
                <a:solidFill>
                  <a:schemeClr val="tx1"/>
                </a:solidFill>
              </a:rPr>
              <a:t>s</a:t>
            </a:r>
            <a:r>
              <a:rPr lang="en-US" sz="23900" b="1" dirty="0" smtClean="0">
                <a:solidFill>
                  <a:schemeClr val="tx1"/>
                </a:solidFill>
              </a:rPr>
              <a:t>uper!</a:t>
            </a:r>
            <a:endParaRPr lang="en-US" sz="239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119176652"/>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b="1" dirty="0" smtClean="0">
                <a:latin typeface="+mn-lt"/>
              </a:rPr>
              <a:t>super!</a:t>
            </a:r>
            <a:endParaRPr lang="en-US" sz="239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554806442"/>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smtClean="0">
                <a:solidFill>
                  <a:schemeClr val="tx1"/>
                </a:solidFill>
              </a:rPr>
              <a:t>interesting</a:t>
            </a:r>
            <a:endParaRPr lang="en-US" sz="138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892135126"/>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err="1" smtClean="0">
                <a:latin typeface="+mn-lt"/>
              </a:rPr>
              <a:t>interessant</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436283238"/>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b="1" dirty="0" smtClean="0">
                <a:solidFill>
                  <a:schemeClr val="tx1"/>
                </a:solidFill>
              </a:rPr>
              <a:t>dumb</a:t>
            </a:r>
            <a:endParaRPr lang="en-US" sz="239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642385649"/>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974934"/>
          </a:xfrm>
        </p:spPr>
        <p:txBody>
          <a:bodyPr/>
          <a:lstStyle/>
          <a:p>
            <a:r>
              <a:rPr lang="en-US" sz="28700" b="1" dirty="0" err="1" smtClean="0">
                <a:latin typeface="+mn-lt"/>
              </a:rPr>
              <a:t>bl</a:t>
            </a:r>
            <a:r>
              <a:rPr lang="en-US" sz="28700" b="1" dirty="0" err="1" smtClean="0">
                <a:latin typeface="Century Gothic"/>
              </a:rPr>
              <a:t>öd</a:t>
            </a:r>
            <a:endParaRPr lang="en-US" sz="287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784719299"/>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(Tennis) is no fun.</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422070959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78231"/>
          </a:xfrm>
        </p:spPr>
        <p:txBody>
          <a:bodyPr/>
          <a:lstStyle/>
          <a:p>
            <a:r>
              <a:rPr lang="en-US" sz="11500" b="1" dirty="0" smtClean="0">
                <a:latin typeface="+mn-lt"/>
              </a:rPr>
              <a:t>(Tennis) </a:t>
            </a:r>
            <a:r>
              <a:rPr lang="en-US" sz="11500" b="1" dirty="0" err="1" smtClean="0">
                <a:latin typeface="+mn-lt"/>
              </a:rPr>
              <a:t>macht</a:t>
            </a:r>
            <a:r>
              <a:rPr lang="en-US" sz="11500" b="1" dirty="0" smtClean="0">
                <a:latin typeface="+mn-lt"/>
              </a:rPr>
              <a:t> </a:t>
            </a:r>
            <a:r>
              <a:rPr lang="en-US" sz="11500" b="1" dirty="0" err="1" smtClean="0">
                <a:latin typeface="+mn-lt"/>
              </a:rPr>
              <a:t>keinen</a:t>
            </a:r>
            <a:r>
              <a:rPr lang="en-US" sz="11500" b="1" dirty="0" smtClean="0">
                <a:latin typeface="+mn-lt"/>
              </a:rPr>
              <a:t> Spa</a:t>
            </a:r>
            <a:r>
              <a:rPr lang="el-GR" sz="11500" b="1" dirty="0" smtClean="0">
                <a:latin typeface="+mn-lt"/>
                <a:ea typeface="MS Gothic"/>
              </a:rPr>
              <a:t>β</a:t>
            </a:r>
            <a:r>
              <a:rPr lang="en-US" sz="11500" b="1" dirty="0" smtClean="0">
                <a:latin typeface="+mn-lt"/>
                <a:ea typeface="MS Gothic"/>
              </a:rPr>
              <a:t>.</a:t>
            </a:r>
            <a:r>
              <a:rPr lang="en-US" sz="11500" b="1" dirty="0" smtClean="0">
                <a:latin typeface="+mn-lt"/>
              </a:rPr>
              <a:t> </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18052193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988784"/>
          </a:xfrm>
        </p:spPr>
        <p:txBody>
          <a:bodyPr/>
          <a:lstStyle/>
          <a:p>
            <a:r>
              <a:rPr lang="en-US" sz="9600" b="1" dirty="0" smtClean="0"/>
              <a:t>die </a:t>
            </a:r>
            <a:r>
              <a:rPr lang="en-US" sz="9600" b="1" dirty="0" err="1" smtClean="0"/>
              <a:t>Hausaufgaben</a:t>
            </a:r>
            <a:r>
              <a:rPr lang="en-US" sz="9600" b="1" dirty="0" smtClean="0"/>
              <a:t> </a:t>
            </a:r>
            <a:r>
              <a:rPr lang="en-US" sz="9600" b="1" dirty="0" err="1" smtClean="0"/>
              <a:t>machen</a:t>
            </a:r>
            <a:endParaRPr lang="en-US" sz="9600" b="1"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53490930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smtClean="0">
                <a:solidFill>
                  <a:schemeClr val="tx1"/>
                </a:solidFill>
              </a:rPr>
              <a:t>Me too.</a:t>
            </a:r>
            <a:endParaRPr lang="en-US" sz="199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1103710161"/>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smtClean="0">
                <a:latin typeface="+mn-lt"/>
              </a:rPr>
              <a:t>Ich</a:t>
            </a:r>
            <a:r>
              <a:rPr lang="en-US" sz="16600" b="1" dirty="0" smtClean="0">
                <a:latin typeface="+mn-lt"/>
              </a:rPr>
              <a:t> </a:t>
            </a:r>
            <a:r>
              <a:rPr lang="en-US" sz="16600" b="1" dirty="0" err="1" smtClean="0">
                <a:latin typeface="+mn-lt"/>
              </a:rPr>
              <a:t>auch</a:t>
            </a:r>
            <a:r>
              <a:rPr lang="en-US" sz="16600" b="1" dirty="0" smtClean="0">
                <a:latin typeface="+mn-lt"/>
              </a:rPr>
              <a:t>.</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954721921"/>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b="1" dirty="0" smtClean="0">
                <a:latin typeface="+mn-lt"/>
              </a:rPr>
              <a:t>That’s right! True!</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96617838"/>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solidFill>
                  <a:schemeClr val="tx1"/>
                </a:solidFill>
              </a:rPr>
              <a:t>Stimmt</a:t>
            </a:r>
            <a:r>
              <a:rPr lang="en-US" sz="19900" b="1" dirty="0" smtClean="0">
                <a:solidFill>
                  <a:schemeClr val="tx1"/>
                </a:solidFill>
              </a:rPr>
              <a:t>!</a:t>
            </a:r>
            <a:endParaRPr lang="en-US" sz="199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21157756"/>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latin typeface="+mn-lt"/>
              </a:rPr>
              <a:t>I think so too.</a:t>
            </a:r>
            <a:endParaRPr lang="en-US" sz="115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958436077"/>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Das </a:t>
            </a:r>
            <a:r>
              <a:rPr lang="en-US" sz="16600" b="1" dirty="0" err="1" smtClean="0">
                <a:solidFill>
                  <a:schemeClr val="tx1"/>
                </a:solidFill>
              </a:rPr>
              <a:t>finde</a:t>
            </a:r>
            <a:r>
              <a:rPr lang="en-US" sz="16600" b="1" dirty="0" smtClean="0">
                <a:solidFill>
                  <a:schemeClr val="tx1"/>
                </a:solidFill>
              </a:rPr>
              <a:t> </a:t>
            </a:r>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auch</a:t>
            </a:r>
            <a:r>
              <a:rPr lang="en-US" sz="16600" b="1" dirty="0">
                <a:solidFill>
                  <a:schemeClr val="tx1"/>
                </a:solidFill>
              </a:rPr>
              <a:t>.</a:t>
            </a: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527578114"/>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latin typeface="+mn-lt"/>
              </a:rPr>
              <a:t>I don’t. </a:t>
            </a:r>
            <a:br>
              <a:rPr lang="en-US" sz="16600" b="1" dirty="0" smtClean="0">
                <a:latin typeface="+mn-lt"/>
              </a:rPr>
            </a:br>
            <a:r>
              <a:rPr lang="en-US" sz="16600" b="1" dirty="0" smtClean="0">
                <a:latin typeface="+mn-lt"/>
              </a:rPr>
              <a:t>Not me.</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1336036888"/>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nicht</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2737848687"/>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b="1" dirty="0" smtClean="0">
                <a:latin typeface="+mn-lt"/>
              </a:rPr>
              <a:t>Not true!</a:t>
            </a:r>
            <a:endParaRPr lang="en-US" sz="166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3333264998"/>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err="1" smtClean="0">
                <a:solidFill>
                  <a:schemeClr val="tx1"/>
                </a:solidFill>
              </a:rPr>
              <a:t>Stimmt</a:t>
            </a:r>
            <a:r>
              <a:rPr lang="en-US" sz="16600" b="1" dirty="0" smtClean="0">
                <a:solidFill>
                  <a:schemeClr val="tx1"/>
                </a:solidFill>
              </a:rPr>
              <a:t> </a:t>
            </a:r>
            <a:r>
              <a:rPr lang="en-US" sz="16600" b="1" dirty="0" err="1" smtClean="0">
                <a:solidFill>
                  <a:schemeClr val="tx1"/>
                </a:solidFill>
              </a:rPr>
              <a:t>nicht</a:t>
            </a:r>
            <a:r>
              <a:rPr lang="en-US" sz="16600" b="1" dirty="0">
                <a:solidFill>
                  <a:schemeClr val="tx1"/>
                </a:solidFill>
              </a:rPr>
              <a:t>!</a:t>
            </a: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342849487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solidFill>
                  <a:schemeClr val="tx1"/>
                </a:solidFill>
              </a:rPr>
              <a:t>after school</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039580599"/>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11292"/>
          </a:xfrm>
        </p:spPr>
        <p:txBody>
          <a:bodyPr/>
          <a:lstStyle/>
          <a:p>
            <a:r>
              <a:rPr lang="en-US" sz="13800" b="1" dirty="0" smtClean="0">
                <a:latin typeface="+mn-lt"/>
              </a:rPr>
              <a:t>I disagree.</a:t>
            </a:r>
            <a:endParaRPr lang="en-US" sz="13800" b="1" dirty="0">
              <a:latin typeface="+mn-lt"/>
            </a:endParaRPr>
          </a:p>
        </p:txBody>
      </p:sp>
      <p:sp>
        <p:nvSpPr>
          <p:cNvPr id="3" name="Text Placeholder 2"/>
          <p:cNvSpPr>
            <a:spLocks noGrp="1"/>
          </p:cNvSpPr>
          <p:nvPr>
            <p:ph type="body" sz="quarter" idx="10"/>
          </p:nvPr>
        </p:nvSpPr>
        <p:spPr>
          <a:xfrm>
            <a:off x="304800" y="1828800"/>
            <a:ext cx="8610600" cy="2210862"/>
          </a:xfrm>
        </p:spPr>
        <p:txBody>
          <a:bodyPr/>
          <a:lstStyle/>
          <a:p>
            <a:endParaRPr lang="en-US" dirty="0"/>
          </a:p>
        </p:txBody>
      </p:sp>
    </p:spTree>
    <p:extLst>
      <p:ext uri="{BB962C8B-B14F-4D97-AF65-F5344CB8AC3E}">
        <p14:creationId xmlns:p14="http://schemas.microsoft.com/office/powerpoint/2010/main" val="2709087457"/>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solidFill>
                  <a:schemeClr val="tx1"/>
                </a:solidFill>
              </a:rPr>
              <a:t>Das </a:t>
            </a:r>
            <a:r>
              <a:rPr lang="en-US" sz="16600" b="1" dirty="0" err="1" smtClean="0">
                <a:solidFill>
                  <a:schemeClr val="tx1"/>
                </a:solidFill>
              </a:rPr>
              <a:t>finde</a:t>
            </a:r>
            <a:r>
              <a:rPr lang="en-US" sz="16600" b="1" dirty="0" smtClean="0">
                <a:solidFill>
                  <a:schemeClr val="tx1"/>
                </a:solidFill>
              </a:rPr>
              <a:t> </a:t>
            </a:r>
            <a:r>
              <a:rPr lang="en-US" sz="16600" b="1" dirty="0" err="1" smtClean="0">
                <a:solidFill>
                  <a:schemeClr val="tx1"/>
                </a:solidFill>
              </a:rPr>
              <a:t>ich</a:t>
            </a:r>
            <a:r>
              <a:rPr lang="en-US" sz="16600" b="1" dirty="0" smtClean="0">
                <a:solidFill>
                  <a:schemeClr val="tx1"/>
                </a:solidFill>
              </a:rPr>
              <a:t> </a:t>
            </a:r>
            <a:r>
              <a:rPr lang="en-US" sz="16600" b="1" dirty="0" err="1" smtClean="0">
                <a:solidFill>
                  <a:schemeClr val="tx1"/>
                </a:solidFill>
              </a:rPr>
              <a:t>nicht</a:t>
            </a:r>
            <a:r>
              <a:rPr lang="en-US" sz="16600" b="1" dirty="0" smtClean="0">
                <a:solidFill>
                  <a:schemeClr val="tx1"/>
                </a:solidFill>
              </a:rPr>
              <a:t>.</a:t>
            </a:r>
            <a:endParaRPr lang="en-US" sz="16600" b="1" dirty="0">
              <a:solidFill>
                <a:schemeClr val="tx1"/>
              </a:solidFill>
            </a:endParaRPr>
          </a:p>
        </p:txBody>
      </p:sp>
      <p:sp>
        <p:nvSpPr>
          <p:cNvPr id="3" name="Text Placeholder 2"/>
          <p:cNvSpPr>
            <a:spLocks noGrp="1"/>
          </p:cNvSpPr>
          <p:nvPr>
            <p:ph type="body" sz="quarter" idx="10"/>
          </p:nvPr>
        </p:nvSpPr>
        <p:spPr>
          <a:xfrm>
            <a:off x="381000" y="1411552"/>
            <a:ext cx="8382000" cy="443198"/>
          </a:xfrm>
        </p:spPr>
        <p:txBody>
          <a:bodyPr/>
          <a:lstStyle/>
          <a:p>
            <a:endParaRPr lang="en-US" dirty="0"/>
          </a:p>
        </p:txBody>
      </p:sp>
    </p:spTree>
    <p:extLst>
      <p:ext uri="{BB962C8B-B14F-4D97-AF65-F5344CB8AC3E}">
        <p14:creationId xmlns:p14="http://schemas.microsoft.com/office/powerpoint/2010/main" val="190800830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sz="9600" b="1" dirty="0" err="1" smtClean="0"/>
              <a:t>nach</a:t>
            </a:r>
            <a:r>
              <a:rPr lang="en-US" sz="9600" b="1" dirty="0" smtClean="0"/>
              <a:t> der </a:t>
            </a:r>
            <a:r>
              <a:rPr lang="en-US" sz="9600" b="1" dirty="0" err="1" smtClean="0"/>
              <a:t>Schule</a:t>
            </a:r>
            <a:endParaRPr lang="en-US" sz="9600" b="1"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9943654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smtClean="0">
                <a:solidFill>
                  <a:schemeClr val="tx1"/>
                </a:solidFill>
              </a:rPr>
              <a:t>in the evening</a:t>
            </a:r>
            <a:endParaRPr lang="en-US" sz="11500" b="1" dirty="0">
              <a:solidFill>
                <a:schemeClr val="tx1"/>
              </a:solidFill>
            </a:endParaRP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11098212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b="1" dirty="0" smtClean="0"/>
              <a:t>am Abend</a:t>
            </a:r>
            <a:endParaRPr lang="en-US" sz="16600" b="1"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9173542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Med Blue template Sego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C1B676-5D22-4676-8485-2B5F22FD5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1_Med Blue template Segoe</Template>
  <TotalTime>54</TotalTime>
  <Words>327</Words>
  <Application>Microsoft Office PowerPoint</Application>
  <PresentationFormat>On-screen Show (4:3)</PresentationFormat>
  <Paragraphs>68</Paragraphs>
  <Slides>61</Slides>
  <Notes>1</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1_Med Blue template Segoe</vt:lpstr>
      <vt:lpstr>White with Courier font for code slides</vt:lpstr>
      <vt:lpstr>Kapitel 2-Stufe 3 Wortschatz Mixed-English</vt:lpstr>
      <vt:lpstr>What do you think of (tennis)?</vt:lpstr>
      <vt:lpstr>Wie findest du (Tennis)?</vt:lpstr>
      <vt:lpstr>to do homework</vt:lpstr>
      <vt:lpstr>die Hausaufgaben machen</vt:lpstr>
      <vt:lpstr>after school</vt:lpstr>
      <vt:lpstr>nach der Schule</vt:lpstr>
      <vt:lpstr>in the evening</vt:lpstr>
      <vt:lpstr>am Abend</vt:lpstr>
      <vt:lpstr>in the spring</vt:lpstr>
      <vt:lpstr>im Frühling</vt:lpstr>
      <vt:lpstr>in the fall</vt:lpstr>
      <vt:lpstr>im Herbst</vt:lpstr>
      <vt:lpstr>When?</vt:lpstr>
      <vt:lpstr>Wann?</vt:lpstr>
      <vt:lpstr>in the afternoon</vt:lpstr>
      <vt:lpstr>am Nachmittag</vt:lpstr>
      <vt:lpstr>on the weekend</vt:lpstr>
      <vt:lpstr>am Wochenende</vt:lpstr>
      <vt:lpstr>Darn it!</vt:lpstr>
      <vt:lpstr>So ein Mist!</vt:lpstr>
      <vt:lpstr>in the summer</vt:lpstr>
      <vt:lpstr>im Sommer</vt:lpstr>
      <vt:lpstr>in the winter</vt:lpstr>
      <vt:lpstr>im Winter</vt:lpstr>
      <vt:lpstr>super!</vt:lpstr>
      <vt:lpstr>Spitze!</vt:lpstr>
      <vt:lpstr>great!  terrific!</vt:lpstr>
      <vt:lpstr>Klasse!</vt:lpstr>
      <vt:lpstr>great!  terrific!</vt:lpstr>
      <vt:lpstr>prima!</vt:lpstr>
      <vt:lpstr>great!  terrific!</vt:lpstr>
      <vt:lpstr>toll!</vt:lpstr>
      <vt:lpstr>boring</vt:lpstr>
      <vt:lpstr>langweilig</vt:lpstr>
      <vt:lpstr>(Dancing) is fun.</vt:lpstr>
      <vt:lpstr>(Tanzen) macht Spaβ.</vt:lpstr>
      <vt:lpstr>I surf the ‘Net for Sports.</vt:lpstr>
      <vt:lpstr>Ich surfe Sport im Internet.</vt:lpstr>
      <vt:lpstr>I think (Tennis) is . . .</vt:lpstr>
      <vt:lpstr>Ich finde (Tennis) . . .</vt:lpstr>
      <vt:lpstr>super!</vt:lpstr>
      <vt:lpstr>super!</vt:lpstr>
      <vt:lpstr>interesting</vt:lpstr>
      <vt:lpstr>interessant</vt:lpstr>
      <vt:lpstr>dumb</vt:lpstr>
      <vt:lpstr>blöd</vt:lpstr>
      <vt:lpstr>(Tennis) is no fun.</vt:lpstr>
      <vt:lpstr>(Tennis) macht keinen Spaβ. </vt:lpstr>
      <vt:lpstr>Me too.</vt:lpstr>
      <vt:lpstr>Ich auch.</vt:lpstr>
      <vt:lpstr>That’s right! True!</vt:lpstr>
      <vt:lpstr>Stimmt!</vt:lpstr>
      <vt:lpstr>I think so too.</vt:lpstr>
      <vt:lpstr>Das finde ich auch.</vt:lpstr>
      <vt:lpstr>I don’t.  Not me.</vt:lpstr>
      <vt:lpstr>Ich nicht.</vt:lpstr>
      <vt:lpstr>Not true!</vt:lpstr>
      <vt:lpstr>Stimmt nicht!</vt:lpstr>
      <vt:lpstr>I disagree.</vt:lpstr>
      <vt:lpstr>Das finde ich nicht.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2-Stufe 3 Wortschatz</dc:title>
  <dc:creator>Brigitta Post</dc:creator>
  <cp:lastModifiedBy>Brigitta Post</cp:lastModifiedBy>
  <cp:revision>12</cp:revision>
  <dcterms:created xsi:type="dcterms:W3CDTF">2015-05-29T13:06:09Z</dcterms:created>
  <dcterms:modified xsi:type="dcterms:W3CDTF">2017-06-22T03:17:20Z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TC102867649990</vt:lpwstr>
  </property>
</Properties>
</file>